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38"/>
  </p:notesMasterIdLst>
  <p:sldIdLst>
    <p:sldId id="295" r:id="rId3"/>
    <p:sldId id="294" r:id="rId4"/>
    <p:sldId id="264" r:id="rId5"/>
    <p:sldId id="263" r:id="rId6"/>
    <p:sldId id="260" r:id="rId7"/>
    <p:sldId id="282" r:id="rId8"/>
    <p:sldId id="280" r:id="rId9"/>
    <p:sldId id="267" r:id="rId10"/>
    <p:sldId id="270" r:id="rId11"/>
    <p:sldId id="281" r:id="rId12"/>
    <p:sldId id="276" r:id="rId13"/>
    <p:sldId id="277" r:id="rId14"/>
    <p:sldId id="261" r:id="rId15"/>
    <p:sldId id="283" r:id="rId16"/>
    <p:sldId id="271" r:id="rId17"/>
    <p:sldId id="273" r:id="rId18"/>
    <p:sldId id="278" r:id="rId19"/>
    <p:sldId id="256" r:id="rId20"/>
    <p:sldId id="279" r:id="rId21"/>
    <p:sldId id="265" r:id="rId22"/>
    <p:sldId id="284" r:id="rId23"/>
    <p:sldId id="275" r:id="rId24"/>
    <p:sldId id="274" r:id="rId25"/>
    <p:sldId id="269" r:id="rId26"/>
    <p:sldId id="258" r:id="rId27"/>
    <p:sldId id="268" r:id="rId28"/>
    <p:sldId id="272" r:id="rId29"/>
    <p:sldId id="259" r:id="rId30"/>
    <p:sldId id="285" r:id="rId31"/>
    <p:sldId id="286" r:id="rId32"/>
    <p:sldId id="289" r:id="rId33"/>
    <p:sldId id="291" r:id="rId34"/>
    <p:sldId id="292" r:id="rId35"/>
    <p:sldId id="287" r:id="rId36"/>
    <p:sldId id="28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iblio_1" initials="b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83913" autoAdjust="0"/>
  </p:normalViewPr>
  <p:slideViewPr>
    <p:cSldViewPr>
      <p:cViewPr varScale="1">
        <p:scale>
          <a:sx n="78" d="100"/>
          <a:sy n="78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D49842-5EDC-4DA3-8336-6D5F5241E053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111B34-5EA1-478D-8491-63ECEE056C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C8A5D304-DE42-47B2-9892-AECDBBDEF9FF}" type="datetimeFigureOut">
              <a:rPr lang="ru-RU" smtClean="0"/>
              <a:pPr/>
              <a:t>04.10.2012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835686F-FF95-4BF8-9B34-59EC5BD9DF4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75183920_3419483_017rublev20troitsa_1_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7317260" cy="626469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564904"/>
            <a:ext cx="8229600" cy="3528392"/>
          </a:xfrm>
        </p:spPr>
        <p:txBody>
          <a:bodyPr>
            <a:normAutofit/>
          </a:bodyPr>
          <a:lstStyle/>
          <a:p>
            <a:pPr algn="ctr"/>
            <a:r>
              <a:rPr lang="ru-RU" sz="5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Связь времен: </a:t>
            </a:r>
            <a:br>
              <a:rPr lang="ru-RU" sz="5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от иконописи </a:t>
            </a:r>
            <a:br>
              <a:rPr lang="ru-RU" sz="5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54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до истории русской культуры</a:t>
            </a:r>
            <a:endParaRPr lang="ru-RU" sz="54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3528392" cy="1162050"/>
          </a:xfrm>
        </p:spPr>
        <p:txBody>
          <a:bodyPr>
            <a:noAutofit/>
          </a:bodyPr>
          <a:lstStyle/>
          <a:p>
            <a:r>
              <a:rPr lang="ru-RU" sz="1400" dirty="0" smtClean="0"/>
              <a:t>Щ03 </a:t>
            </a:r>
            <a:br>
              <a:rPr lang="ru-RU" sz="1400" dirty="0" smtClean="0"/>
            </a:br>
            <a:r>
              <a:rPr lang="ru-RU" sz="1400" dirty="0" smtClean="0"/>
              <a:t>Б61  Биллингтон Д.Х. Лики России. </a:t>
            </a:r>
            <a:br>
              <a:rPr lang="ru-RU" sz="1400" dirty="0" smtClean="0"/>
            </a:br>
            <a:r>
              <a:rPr lang="ru-RU" sz="1400" dirty="0" smtClean="0"/>
              <a:t> Страдание, надежда и созидание в русской культуре/Д.Х. Биллингтон ; пер. с англ. О.А. Алякрицкого. - М. : Логос, 2001. - 248с.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610744" cy="4281339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/>
              <a:t>Рассматривается развитие русской культуры от раннего средневековья до наших дней. Центральное место отводиться выдающимся деятелям искусства и их произведениям – от иконописи до современных художественных фильмов, музыки и поэзии,  оказавших влияние на мировую культуру.</a:t>
            </a:r>
            <a:endParaRPr lang="ru-RU" sz="1600" b="1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58" r="27237" b="26397"/>
          <a:stretch>
            <a:fillRect/>
          </a:stretch>
        </p:blipFill>
        <p:spPr bwMode="auto">
          <a:xfrm>
            <a:off x="4932040" y="620688"/>
            <a:ext cx="370103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3008313" cy="1296144"/>
          </a:xfrm>
        </p:spPr>
        <p:txBody>
          <a:bodyPr>
            <a:noAutofit/>
          </a:bodyPr>
          <a:lstStyle/>
          <a:p>
            <a:r>
              <a:rPr lang="ru-RU" sz="1400" dirty="0" smtClean="0"/>
              <a:t>Щ11   </a:t>
            </a:r>
            <a:br>
              <a:rPr lang="ru-RU" sz="1400" dirty="0" smtClean="0"/>
            </a:br>
            <a:r>
              <a:rPr lang="ru-RU" sz="1400" dirty="0" smtClean="0"/>
              <a:t>Б 92   Бусева-Давыдова И.А. </a:t>
            </a:r>
            <a:br>
              <a:rPr lang="ru-RU" sz="1400" dirty="0" smtClean="0"/>
            </a:br>
            <a:r>
              <a:rPr lang="ru-RU" sz="1400" dirty="0" smtClean="0"/>
              <a:t> Каменное зодчество Древней Руси / И. А. Бусева-Давыдова; вступит. ст. В.Д. Черного. - М. : Дет. лит., 1989. - 144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348880"/>
            <a:ext cx="3008313" cy="2880320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      </a:t>
            </a:r>
            <a:r>
              <a:rPr lang="ru-RU" sz="1600" b="1" dirty="0" smtClean="0"/>
              <a:t>Автор книги рассказывает об истории древнерусского каменного зодчества, о знаменитых памятниках архитектуры Древней Руси. Читатель встретит на станицах этой книги имена прославленных мастеров Киевской Руси оставивших о себе добрую память на века.</a:t>
            </a:r>
            <a:endParaRPr lang="ru-RU" sz="1600" b="1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8712" b="25167"/>
          <a:stretch>
            <a:fillRect/>
          </a:stretch>
        </p:blipFill>
        <p:spPr bwMode="auto">
          <a:xfrm>
            <a:off x="3995936" y="476672"/>
            <a:ext cx="4153160" cy="585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3240360" cy="1440160"/>
          </a:xfrm>
        </p:spPr>
        <p:txBody>
          <a:bodyPr>
            <a:noAutofit/>
          </a:bodyPr>
          <a:lstStyle/>
          <a:p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400" dirty="0" smtClean="0"/>
              <a:t>Щ11</a:t>
            </a:r>
            <a:br>
              <a:rPr lang="ru-RU" sz="1400" dirty="0" smtClean="0"/>
            </a:br>
            <a:r>
              <a:rPr lang="ru-RU" sz="1400" dirty="0" smtClean="0"/>
              <a:t>Б 92  Бусева-Давыдова И.Л.  </a:t>
            </a:r>
            <a:br>
              <a:rPr lang="ru-RU" sz="1400" dirty="0" smtClean="0"/>
            </a:br>
            <a:r>
              <a:rPr lang="ru-RU" sz="1400" dirty="0" smtClean="0"/>
              <a:t>  Храмы  Московского Кремля </a:t>
            </a:r>
            <a:br>
              <a:rPr lang="ru-RU" sz="1400" dirty="0" smtClean="0"/>
            </a:br>
            <a:r>
              <a:rPr lang="ru-RU" sz="1400" dirty="0" smtClean="0"/>
              <a:t> святыни и древности / И.Л. Бусева. -Давыдова. - М. : МАИК «Наука», 1997. - 368 с.            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204864"/>
            <a:ext cx="3069977" cy="3921299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     </a:t>
            </a:r>
          </a:p>
          <a:p>
            <a:pPr algn="just"/>
            <a:endParaRPr lang="ru-RU" dirty="0" smtClean="0"/>
          </a:p>
          <a:p>
            <a:pPr algn="just"/>
            <a:r>
              <a:rPr lang="ru-RU" sz="1600" b="1" dirty="0" smtClean="0"/>
              <a:t>Первый в  отечественной литературе подробный историко-культурный путеводитель по храмам Московского Кремля. Уникальная по жанру книга, насыщенная множеством исторических подробностей, рассчитана на самые широкие круги читателей.</a:t>
            </a:r>
            <a:endParaRPr lang="ru-RU" sz="1600" b="1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417" b="22706"/>
          <a:stretch>
            <a:fillRect/>
          </a:stretch>
        </p:blipFill>
        <p:spPr bwMode="auto">
          <a:xfrm>
            <a:off x="4499992" y="476672"/>
            <a:ext cx="4009144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3528" y="1628800"/>
            <a:ext cx="84249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Русское искусство </a:t>
            </a:r>
            <a:r>
              <a:rPr lang="en-US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XVIII </a:t>
            </a:r>
            <a:r>
              <a:rPr lang="ru-RU" sz="72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века</a:t>
            </a:r>
            <a:endParaRPr lang="ru-RU" sz="72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717032"/>
            <a:ext cx="20882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12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836712"/>
            <a:ext cx="83529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</a:rPr>
              <a:t>        </a:t>
            </a:r>
            <a:r>
              <a:rPr lang="ru-RU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В</a:t>
            </a:r>
            <a:r>
              <a:rPr lang="ru-RU" sz="2800" b="1" i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solidFill>
                  <a:srgbClr val="FF0000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</a:t>
            </a:r>
            <a:r>
              <a:rPr lang="ru-RU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царствование   Петра </a:t>
            </a:r>
            <a:r>
              <a:rPr lang="en-US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I</a:t>
            </a:r>
            <a:r>
              <a:rPr lang="ru-RU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 круто     переменились </a:t>
            </a:r>
          </a:p>
          <a:p>
            <a:pPr algn="just"/>
            <a:r>
              <a:rPr lang="ru-RU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пути развития   отечественной культуры. Россия приобщалась к европейскому опыту. </a:t>
            </a:r>
            <a:r>
              <a:rPr lang="en-US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XVIII</a:t>
            </a:r>
            <a:r>
              <a:rPr lang="ru-RU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век в истории русского искусства решал сразу несколько задач, которые в других европейских школах распределялись между различными этапами. Ренессансный  по своему существу выход из средневековья совместился с распространением идей просвещения, осуществившись в формах барокко и классицизма. Русская культура в </a:t>
            </a:r>
            <a:r>
              <a:rPr lang="en-US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XVIII</a:t>
            </a:r>
            <a:r>
              <a:rPr lang="ru-RU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веке наверстывала упущенное и приобрела удивительно</a:t>
            </a:r>
            <a:r>
              <a:rPr lang="en-US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ru-RU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стремительный темп движения.</a:t>
            </a:r>
            <a:r>
              <a:rPr lang="en-US" sz="2800" b="1" dirty="0" smtClean="0">
                <a:ln>
                  <a:solidFill>
                    <a:schemeClr val="accent1">
                      <a:lumMod val="60000"/>
                      <a:lumOff val="40000"/>
                    </a:schemeClr>
                  </a:solidFill>
                </a:ln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  </a:t>
            </a:r>
            <a:endParaRPr lang="ru-RU" sz="2800" b="1" dirty="0">
              <a:ln>
                <a:solidFill>
                  <a:schemeClr val="accent1">
                    <a:lumMod val="60000"/>
                    <a:lumOff val="40000"/>
                  </a:schemeClr>
                </a:solidFill>
              </a:ln>
              <a:effectLst>
                <a:glow rad="101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50000">
              <a:srgbClr val="9CB86E"/>
            </a:gs>
            <a:gs pos="100000">
              <a:srgbClr val="156B13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3394720" cy="1368152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Щ11 </a:t>
            </a:r>
            <a:br>
              <a:rPr lang="ru-RU" sz="1400" dirty="0" smtClean="0"/>
            </a:br>
            <a:r>
              <a:rPr lang="ru-RU" sz="1400" dirty="0" smtClean="0"/>
              <a:t>О-34  Овсянников Ю.М. Великие  </a:t>
            </a:r>
            <a:br>
              <a:rPr lang="ru-RU" sz="1400" dirty="0" smtClean="0"/>
            </a:br>
            <a:r>
              <a:rPr lang="ru-RU" sz="1400" dirty="0" smtClean="0"/>
              <a:t>зодчие Санкт-Петербурга. Трезини.  Расстрелли. Росси / Ю.М. Овсянников. - СПб. : «Искусство-СПб», 2000. - 632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106688" cy="4281339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/>
              <a:t>Книга посвящена одному из прекраснейших городов в мире - Санкт-Петербургу. </a:t>
            </a:r>
          </a:p>
          <a:p>
            <a:pPr algn="just"/>
            <a:r>
              <a:rPr lang="ru-RU" sz="1600" b="1" dirty="0" smtClean="0"/>
              <a:t>В книге рассказывается о судьбах великих зодчих и о их шедеврах, сотворивших неповторимый облик северной Византии. Созданные ими  замечательные здания и ансамбли не одно столетие украшают улицы и площади Петербурга.</a:t>
            </a:r>
            <a:endParaRPr lang="ru-RU" sz="1600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115" r="13045" b="19271"/>
          <a:stretch>
            <a:fillRect/>
          </a:stretch>
        </p:blipFill>
        <p:spPr bwMode="auto">
          <a:xfrm>
            <a:off x="4716016" y="620688"/>
            <a:ext cx="3897799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 smtClean="0"/>
              <a:t>Щ03 </a:t>
            </a:r>
            <a:br>
              <a:rPr lang="ru-RU" sz="1600" dirty="0" smtClean="0"/>
            </a:br>
            <a:r>
              <a:rPr lang="ru-RU" sz="1600" dirty="0" smtClean="0"/>
              <a:t>И 46   Ильина Т.В. Русское искусство </a:t>
            </a:r>
            <a:r>
              <a:rPr lang="en-US" sz="1600" dirty="0" smtClean="0"/>
              <a:t>XVIII </a:t>
            </a:r>
            <a:r>
              <a:rPr lang="ru-RU" sz="1600" dirty="0" smtClean="0"/>
              <a:t> века : учебник / Т.В. Ильина. - М. : Высш. школа, 1999. - 399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916832"/>
            <a:ext cx="3008313" cy="3816423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/>
              <a:t>В книге с учетом современного состояния научной мысли рассматривается связь национального искусства Нового времени с художественной традицией древней Руси, взаимоотношение творческого метода отечественных мастеров и представителей «россики», положение русского искусства среди европейских культур и другие проблемы.</a:t>
            </a:r>
            <a:endParaRPr lang="ru-RU" sz="1600" b="1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563" r="27237" b="28857"/>
          <a:stretch>
            <a:fillRect/>
          </a:stretch>
        </p:blipFill>
        <p:spPr bwMode="auto">
          <a:xfrm>
            <a:off x="4572000" y="489074"/>
            <a:ext cx="4025918" cy="5820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394720" cy="1656184"/>
          </a:xfrm>
        </p:spPr>
        <p:txBody>
          <a:bodyPr>
            <a:noAutofit/>
          </a:bodyPr>
          <a:lstStyle/>
          <a:p>
            <a:r>
              <a:rPr lang="ru-RU" sz="1400" dirty="0" smtClean="0"/>
              <a:t>Щ03  </a:t>
            </a:r>
            <a:br>
              <a:rPr lang="ru-RU" sz="1400" dirty="0" smtClean="0"/>
            </a:br>
            <a:r>
              <a:rPr lang="ru-RU" sz="1400" dirty="0" smtClean="0"/>
              <a:t>П30  Петров-Стромский В.Ф. Тысяча лет  русского искусства: история, эстетика, культурология / В.Ф. Петров-Стромский. - М. : ТЕРРА, 1999. - 352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132856"/>
            <a:ext cx="3466728" cy="3993307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>
                <a:latin typeface="+mj-lt"/>
                <a:ea typeface="+mj-ea"/>
                <a:cs typeface="+mj-cs"/>
              </a:rPr>
              <a:t>Книга написана просто и увлекательно.  Она будет интересна для всех, кто интересуется историей русской культуры.</a:t>
            </a:r>
          </a:p>
          <a:p>
            <a:pPr algn="just"/>
            <a:r>
              <a:rPr lang="ru-RU" sz="1600" b="1" dirty="0" smtClean="0">
                <a:latin typeface="+mj-lt"/>
                <a:ea typeface="+mj-ea"/>
                <a:cs typeface="+mj-cs"/>
              </a:rPr>
              <a:t>В книге представлено искусство разных эпох, начиная с древнерусского искусства и вплоть до эпохи, создавшей искусство «авангарда».</a:t>
            </a:r>
            <a:endParaRPr lang="ru-RU" sz="16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268" r="28942" b="30088"/>
          <a:stretch>
            <a:fillRect/>
          </a:stretch>
        </p:blipFill>
        <p:spPr bwMode="auto">
          <a:xfrm>
            <a:off x="4788024" y="332656"/>
            <a:ext cx="3755328" cy="5615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260648"/>
            <a:ext cx="3456384" cy="1656184"/>
          </a:xfrm>
        </p:spPr>
        <p:txBody>
          <a:bodyPr>
            <a:noAutofit/>
          </a:bodyPr>
          <a:lstStyle/>
          <a:p>
            <a:r>
              <a:rPr lang="ru-RU" sz="1400" dirty="0" smtClean="0"/>
              <a:t>Щ03(2)</a:t>
            </a:r>
            <a:br>
              <a:rPr lang="ru-RU" sz="1400" dirty="0" smtClean="0"/>
            </a:br>
            <a:r>
              <a:rPr lang="ru-RU" sz="1400" dirty="0" smtClean="0"/>
              <a:t> И46     Ильина Т.В. История </a:t>
            </a:r>
            <a:br>
              <a:rPr lang="ru-RU" sz="1400" dirty="0" smtClean="0"/>
            </a:br>
            <a:r>
              <a:rPr lang="ru-RU" sz="1400" dirty="0" smtClean="0"/>
              <a:t> искусств. Отечественное искусство: учебник / Т.В. Ильина. - 3-е изд., перераб. и доп. - М. : Высшая школа, 2000. - 407 с.</a:t>
            </a:r>
            <a:endParaRPr lang="ru-RU" sz="1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2492896"/>
            <a:ext cx="3096344" cy="3312368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/>
              <a:t>В учебнике «История искусств. Отечественное искусство» рассматриваются процессы развития живописи и скульптуры, архитектуры и прикладного искусства с древности  до конца </a:t>
            </a:r>
            <a:r>
              <a:rPr lang="en-US" sz="1600" b="1" dirty="0" smtClean="0"/>
              <a:t>XX</a:t>
            </a:r>
            <a:r>
              <a:rPr lang="ru-RU" sz="1600" b="1" dirty="0" smtClean="0"/>
              <a:t> века.</a:t>
            </a:r>
            <a:endParaRPr lang="ru-RU" sz="1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0647" b="25167"/>
          <a:stretch>
            <a:fillRect/>
          </a:stretch>
        </p:blipFill>
        <p:spPr bwMode="auto">
          <a:xfrm>
            <a:off x="4788025" y="995936"/>
            <a:ext cx="3312368" cy="4953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4AE"/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Щ03 </a:t>
            </a:r>
            <a:br>
              <a:rPr lang="ru-RU" sz="1400" dirty="0" smtClean="0"/>
            </a:br>
            <a:r>
              <a:rPr lang="ru-RU" sz="1400" dirty="0" smtClean="0"/>
              <a:t>Г 54  Глинка Н.И. Беседы о русском  </a:t>
            </a:r>
            <a:br>
              <a:rPr lang="ru-RU" sz="1400" dirty="0" smtClean="0"/>
            </a:br>
            <a:r>
              <a:rPr lang="ru-RU" sz="1400" dirty="0" smtClean="0"/>
              <a:t>  искусстве.</a:t>
            </a:r>
            <a:r>
              <a:rPr lang="en-US" sz="1400" dirty="0" smtClean="0"/>
              <a:t> XVIII</a:t>
            </a:r>
            <a:r>
              <a:rPr lang="ru-RU" sz="1400" dirty="0" smtClean="0"/>
              <a:t>  век / Н.И. Глинка. - СПб. : Книжный мир, 2001. - 256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178696" cy="3600399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/>
              <a:t>Автор книги на достоверном материале показывает взлет русской архитектуры, живописи, скульптуры в </a:t>
            </a:r>
            <a:r>
              <a:rPr lang="en-US" sz="1600" b="1" dirty="0" smtClean="0"/>
              <a:t>XVIII</a:t>
            </a:r>
            <a:r>
              <a:rPr lang="ru-RU" sz="1600" b="1" dirty="0" smtClean="0"/>
              <a:t> веке. Давно ушедшая эпоха предстает перед читателями в колоритных образах реальных людей. Сложная проблема рождения и становления русской самобытной национальной художественной школы становится близкой и понятной.</a:t>
            </a:r>
            <a:endParaRPr lang="ru-RU" sz="1600" b="1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0095" b="24955"/>
          <a:stretch>
            <a:fillRect/>
          </a:stretch>
        </p:blipFill>
        <p:spPr bwMode="auto">
          <a:xfrm>
            <a:off x="4716016" y="548680"/>
            <a:ext cx="3823507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404665"/>
            <a:ext cx="7830616" cy="615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400" b="1" dirty="0" smtClean="0"/>
              <a:t>Белгородская  государственная </a:t>
            </a:r>
            <a:br>
              <a:rPr lang="ru-RU" sz="2400" b="1" dirty="0" smtClean="0"/>
            </a:br>
            <a:r>
              <a:rPr lang="ru-RU" sz="2400" b="1" dirty="0" smtClean="0"/>
              <a:t>сельскохозяйственная академия </a:t>
            </a:r>
          </a:p>
          <a:p>
            <a:pPr algn="ctr">
              <a:buNone/>
            </a:pPr>
            <a:r>
              <a:rPr lang="ru-RU" sz="2400" b="1" dirty="0" smtClean="0"/>
              <a:t>им.  В.Я. Горина</a:t>
            </a:r>
            <a:br>
              <a:rPr lang="ru-RU" sz="2400" b="1" dirty="0" smtClean="0"/>
            </a:br>
            <a:r>
              <a:rPr lang="ru-RU" sz="2400" b="1" dirty="0" smtClean="0"/>
              <a:t>Библиотека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2400" b="1" dirty="0" smtClean="0"/>
              <a:t>Виртуальная выставка: </a:t>
            </a:r>
          </a:p>
          <a:p>
            <a:pPr algn="ctr">
              <a:buNone/>
            </a:pPr>
            <a:r>
              <a:rPr lang="ru-RU" sz="4400" b="1" i="1" dirty="0" smtClean="0">
                <a:solidFill>
                  <a:schemeClr val="accent3">
                    <a:lumMod val="50000"/>
                  </a:schemeClr>
                </a:solidFill>
                <a:latin typeface="Monotype Corsiva" pitchFamily="66" charset="0"/>
              </a:rPr>
              <a:t>«Связь времён: от иконописи до истории русской культуры»</a:t>
            </a:r>
            <a: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/>
            </a:r>
            <a:br>
              <a:rPr lang="ru-RU" sz="4400" b="1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</a:b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                                                     </a:t>
            </a:r>
            <a:r>
              <a:rPr lang="ru-RU" sz="2000" b="1" dirty="0" smtClean="0"/>
              <a:t>Подготовила:</a:t>
            </a:r>
          </a:p>
          <a:p>
            <a:pPr lvl="3"/>
            <a:r>
              <a:rPr lang="ru-RU" sz="2000" b="1" dirty="0" smtClean="0"/>
              <a:t>                                                                         библиотекарь </a:t>
            </a:r>
          </a:p>
          <a:p>
            <a:pPr lvl="3"/>
            <a:r>
              <a:rPr lang="ru-RU" sz="2000" b="1" dirty="0" smtClean="0"/>
              <a:t>                                                                         </a:t>
            </a:r>
            <a:r>
              <a:rPr lang="ru-RU" sz="2000" b="1" dirty="0" err="1" smtClean="0"/>
              <a:t>Шеховцова</a:t>
            </a:r>
            <a:r>
              <a:rPr lang="ru-RU" sz="2000" b="1" dirty="0" smtClean="0"/>
              <a:t> Т.А.</a:t>
            </a:r>
          </a:p>
          <a:p>
            <a:pPr algn="ctr">
              <a:buNone/>
            </a:pPr>
            <a:r>
              <a:rPr lang="ru-RU" b="1" dirty="0" smtClean="0"/>
              <a:t>2012 г.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1988840"/>
            <a:ext cx="340042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6350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TextBox 1"/>
          <p:cNvSpPr txBox="1"/>
          <p:nvPr/>
        </p:nvSpPr>
        <p:spPr>
          <a:xfrm>
            <a:off x="0" y="188640"/>
            <a:ext cx="57961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Русское</a:t>
            </a:r>
            <a:endParaRPr lang="en-US" sz="60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искусство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XIX – 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начала</a:t>
            </a:r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XX</a:t>
            </a:r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века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0648"/>
            <a:ext cx="8712968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Неравномерность хода – постоянными отступлениями назад и рывками вперед – отмечено развитие русского искусства в 19 столетии. Стили и направления в первой половине века смешивались и наслаивались друг на друга.</a:t>
            </a:r>
          </a:p>
          <a:p>
            <a:pPr algn="just"/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Во второй половине века уже господствовало одно стилевое направление – реализм. К концу века господство реализма затянулось, вновь образовывая диспропорцию.</a:t>
            </a:r>
          </a:p>
          <a:p>
            <a:pPr algn="just"/>
            <a:r>
              <a:rPr lang="ru-RU" sz="24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На рубеже столетий русское искусство возгорелось идеей полной самостоятельности. Мифологизированное мышление завоевывало все более прочные позиции  в искусстве. Как цель постижения, эта реальность все более последовательно утрачивала земные формы, приобретала вселенский , а подчас космический  характер. Искусство стремилось презреть такие закономерности жизни, которые составляли некую параллель законам бытия, ставшим предметом науки и философии 20 века.</a:t>
            </a:r>
          </a:p>
          <a:p>
            <a:pPr algn="just"/>
            <a:endParaRPr lang="ru-RU" b="1" dirty="0">
              <a:ln w="127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88640"/>
            <a:ext cx="3240360" cy="1728192"/>
          </a:xfrm>
        </p:spPr>
        <p:txBody>
          <a:bodyPr>
            <a:noAutofit/>
          </a:bodyPr>
          <a:lstStyle/>
          <a:p>
            <a:r>
              <a:rPr lang="ru-RU" sz="1400" dirty="0" smtClean="0"/>
              <a:t>Щ14</a:t>
            </a:r>
            <a:br>
              <a:rPr lang="ru-RU" sz="1400" dirty="0" smtClean="0"/>
            </a:br>
            <a:r>
              <a:rPr lang="ru-RU" sz="1400" dirty="0" smtClean="0"/>
              <a:t>В31 Верещагина А.Г. Историческая картина в русском искусстве. Шестидесятые годы </a:t>
            </a:r>
            <a:r>
              <a:rPr lang="en-US" sz="1400" dirty="0" smtClean="0"/>
              <a:t>XIX </a:t>
            </a:r>
            <a:r>
              <a:rPr lang="ru-RU" sz="1400" dirty="0" smtClean="0"/>
              <a:t>века / А.Г. Верещагина – М. : Искусство, 1990. - 227 с.</a:t>
            </a:r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67544" y="2132856"/>
            <a:ext cx="3008313" cy="396044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   </a:t>
            </a:r>
            <a:r>
              <a:rPr lang="ru-RU" sz="1600" b="1" dirty="0" smtClean="0"/>
              <a:t>Изобразительное искусство второй половины </a:t>
            </a:r>
            <a:r>
              <a:rPr lang="en-US" sz="1600" b="1" dirty="0" smtClean="0"/>
              <a:t>XIX</a:t>
            </a:r>
            <a:r>
              <a:rPr lang="ru-RU" sz="1600" b="1" dirty="0" smtClean="0"/>
              <a:t> века достаточно изучено, но исследования все продолжаются. Существует много нерешенных вопросов, касающихся существенных моментов в судьбах реалистического искусства. Автор книги проводит экскурс в 60</a:t>
            </a:r>
            <a:r>
              <a:rPr lang="en-US" sz="1600" b="1" dirty="0" smtClean="0"/>
              <a:t>-</a:t>
            </a:r>
            <a:r>
              <a:rPr lang="ru-RU" sz="1600" b="1" dirty="0" smtClean="0"/>
              <a:t>е годы </a:t>
            </a:r>
            <a:r>
              <a:rPr lang="en-US" sz="1600" b="1" dirty="0" smtClean="0"/>
              <a:t>XIX</a:t>
            </a:r>
            <a:r>
              <a:rPr lang="ru-RU" sz="1600" b="1" dirty="0" smtClean="0"/>
              <a:t> века, чтобы вместе с читателем пройти по сокровищницам изобразительного искусства, относящимся к этому времени.</a:t>
            </a:r>
            <a:endParaRPr lang="ru-RU" sz="1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1163"/>
          <a:stretch>
            <a:fillRect/>
          </a:stretch>
        </p:blipFill>
        <p:spPr bwMode="auto">
          <a:xfrm rot="16200000">
            <a:off x="3759648" y="1145010"/>
            <a:ext cx="5688632" cy="42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3168352" cy="1162050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Щ11  </a:t>
            </a:r>
            <a:br>
              <a:rPr lang="ru-RU" sz="1600" dirty="0" smtClean="0"/>
            </a:br>
            <a:r>
              <a:rPr lang="ru-RU" sz="1600" dirty="0" smtClean="0"/>
              <a:t>А82  Аркин Д.Е. Образы  архитектуры и образы скульптуры / Д.Е. Аркин. - М. : Искусство, 1990. –  400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322712" cy="2808311"/>
          </a:xfrm>
        </p:spPr>
        <p:txBody>
          <a:bodyPr>
            <a:noAutofit/>
          </a:bodyPr>
          <a:lstStyle/>
          <a:p>
            <a:pPr algn="just"/>
            <a:r>
              <a:rPr lang="ru-RU" sz="1600" b="1" dirty="0" smtClean="0"/>
              <a:t>Предлагаемая читателю книга известного искусствоведа </a:t>
            </a:r>
          </a:p>
          <a:p>
            <a:pPr algn="just"/>
            <a:r>
              <a:rPr lang="ru-RU" sz="1600" b="1" dirty="0" smtClean="0"/>
              <a:t>Д.Е. Аркина состоит из ряда очерков, посвященных шедеврам мирового и отечественного искусства, а также отдельным её мастерам. Темы очерков относятся к самым разным  эпохам. В книге использован большой подбор иллюстраций и фотографий.</a:t>
            </a:r>
            <a:endParaRPr lang="ru-RU" sz="1600" b="1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print"/>
          <a:srcRect r="20139" b="17861"/>
          <a:stretch>
            <a:fillRect/>
          </a:stretch>
        </p:blipFill>
        <p:spPr bwMode="auto">
          <a:xfrm>
            <a:off x="4644008" y="836712"/>
            <a:ext cx="3905004" cy="5400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20188" b="19795"/>
          <a:stretch>
            <a:fillRect/>
          </a:stretch>
        </p:blipFill>
        <p:spPr bwMode="auto">
          <a:xfrm>
            <a:off x="4270208" y="2924944"/>
            <a:ext cx="2606048" cy="342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4">
                <a:satMod val="175000"/>
                <a:alpha val="40000"/>
              </a:schemeClr>
            </a:glow>
            <a:reflection blurRad="6350" stA="50000" endA="300" endPos="90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2890664" cy="116205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Щ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М63</a:t>
            </a:r>
            <a:r>
              <a:rPr lang="en-US" sz="1400" dirty="0" smtClean="0"/>
              <a:t>   </a:t>
            </a:r>
            <a:r>
              <a:rPr lang="ru-RU" sz="1400" dirty="0" smtClean="0"/>
              <a:t>Мир русской культуры: энциклопедический справочник. - М. : Вече, 2000. - 624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772816"/>
            <a:ext cx="3312368" cy="4691063"/>
          </a:xfrm>
        </p:spPr>
        <p:txBody>
          <a:bodyPr>
            <a:normAutofit/>
          </a:bodyPr>
          <a:lstStyle/>
          <a:p>
            <a:pPr algn="just"/>
            <a:r>
              <a:rPr lang="ru-RU" sz="1600" dirty="0" smtClean="0"/>
              <a:t>     </a:t>
            </a:r>
            <a:r>
              <a:rPr lang="ru-RU" sz="1600" b="1" dirty="0" smtClean="0"/>
              <a:t>Книга «Мир русской культуры» в доступной для широкого круга читателей форме системно отражает важнейшие факты и события культурной и духовной жизни России с момента возникновения государственности  у восточных славян и вплоть до наших дней. </a:t>
            </a:r>
          </a:p>
          <a:p>
            <a:pPr algn="just"/>
            <a:r>
              <a:rPr lang="ru-RU" sz="1600" b="1" dirty="0" smtClean="0"/>
              <a:t>    Здесь содержится информация по таким направлениям, как литература, живопись, архитектура, скульптура, музыка, театр, декоративно-прикладное искусство, русское православие.</a:t>
            </a:r>
            <a:endParaRPr lang="ru-RU" sz="1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1800" b="26185"/>
          <a:stretch>
            <a:fillRect/>
          </a:stretch>
        </p:blipFill>
        <p:spPr bwMode="auto">
          <a:xfrm>
            <a:off x="4644008" y="404664"/>
            <a:ext cx="3840427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blurRad="6350" stA="50000" endA="300" endPos="55500" dist="101600" dir="5400000" sy="-100000" algn="bl" rotWithShape="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3456384" cy="1224136"/>
          </a:xfrm>
        </p:spPr>
        <p:txBody>
          <a:bodyPr>
            <a:noAutofit/>
          </a:bodyPr>
          <a:lstStyle/>
          <a:p>
            <a:r>
              <a:rPr lang="ru-RU" sz="1400" dirty="0" smtClean="0"/>
              <a:t>Щ103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С20</a:t>
            </a:r>
            <a:r>
              <a:rPr lang="en-US" sz="1400" dirty="0" smtClean="0"/>
              <a:t>    </a:t>
            </a:r>
            <a:r>
              <a:rPr lang="ru-RU" sz="1400" dirty="0" smtClean="0"/>
              <a:t>Сарабьянов Д.В. История </a:t>
            </a:r>
            <a:br>
              <a:rPr lang="ru-RU" sz="1400" dirty="0" smtClean="0"/>
            </a:br>
            <a:r>
              <a:rPr lang="ru-RU" sz="1400" dirty="0" smtClean="0"/>
              <a:t> русского искусства конца </a:t>
            </a:r>
            <a:r>
              <a:rPr lang="en-US" sz="1400" dirty="0" smtClean="0"/>
              <a:t>XIX</a:t>
            </a:r>
            <a:r>
              <a:rPr lang="ru-RU" sz="1400" dirty="0" smtClean="0"/>
              <a:t> –начала </a:t>
            </a:r>
            <a:r>
              <a:rPr lang="en-US" sz="1400" dirty="0" smtClean="0"/>
              <a:t>XX</a:t>
            </a:r>
            <a:r>
              <a:rPr lang="ru-RU" sz="1400" dirty="0" smtClean="0"/>
              <a:t> века: учебное пособие / Д.В. Сарабьянов. - М. : Изд-во МГУ, 1993. – 320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83568" y="1844824"/>
            <a:ext cx="3322712" cy="4713387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/>
              <a:t>В пособии освещен один из самых плодотворных периодов в истории русского искусства, когда живопись за короткий срок прошла путь от раннего импрессионизма Серова и Коровина к авангарду Малевича, Татлина,  Филонова; высокими достижениями было отмечено развитие графики, скульптуры, архитектуры. </a:t>
            </a:r>
            <a:endParaRPr lang="ru-RU" sz="1600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2352" b="25167"/>
          <a:stretch>
            <a:fillRect/>
          </a:stretch>
        </p:blipFill>
        <p:spPr bwMode="auto">
          <a:xfrm>
            <a:off x="4572000" y="260648"/>
            <a:ext cx="3984271" cy="610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75000"/>
              </a:schemeClr>
            </a:gs>
            <a:gs pos="13000">
              <a:srgbClr val="BD922A"/>
            </a:gs>
            <a:gs pos="21001">
              <a:srgbClr val="BD922A"/>
            </a:gs>
            <a:gs pos="63000">
              <a:srgbClr val="FBE4AE"/>
            </a:gs>
            <a:gs pos="67000">
              <a:srgbClr val="BD922A"/>
            </a:gs>
            <a:gs pos="69000">
              <a:srgbClr val="835E17"/>
            </a:gs>
            <a:gs pos="82001">
              <a:srgbClr val="A28949"/>
            </a:gs>
            <a:gs pos="100000">
              <a:srgbClr val="FAE3B7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466728" cy="1211734"/>
          </a:xfrm>
        </p:spPr>
        <p:txBody>
          <a:bodyPr>
            <a:normAutofit fontScale="90000"/>
          </a:bodyPr>
          <a:lstStyle/>
          <a:p>
            <a:r>
              <a:rPr lang="ru-RU" sz="1600" dirty="0" smtClean="0"/>
              <a:t>Щ03</a:t>
            </a:r>
            <a:br>
              <a:rPr lang="ru-RU" sz="1600" dirty="0" smtClean="0"/>
            </a:br>
            <a:r>
              <a:rPr lang="ru-RU" sz="1600" dirty="0" smtClean="0"/>
              <a:t> П62  Поспелов Г.Г. Русское искусство начала </a:t>
            </a:r>
            <a:r>
              <a:rPr lang="en-US" sz="1600" dirty="0" smtClean="0"/>
              <a:t>XX</a:t>
            </a:r>
            <a:r>
              <a:rPr lang="ru-RU" sz="1600" dirty="0" smtClean="0"/>
              <a:t> века. Судьба и облик России / Г.Г. Поспелов. - М. : Наука, 2000. - 128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916832"/>
            <a:ext cx="3960440" cy="3600400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     </a:t>
            </a:r>
            <a:r>
              <a:rPr lang="ru-RU" sz="1600" b="1" dirty="0" smtClean="0"/>
              <a:t>Тема России – одна из важных  обобщающих тем в русском искусстве начала </a:t>
            </a:r>
            <a:r>
              <a:rPr lang="en-US" sz="1600" b="1" dirty="0" smtClean="0"/>
              <a:t>XX</a:t>
            </a:r>
            <a:r>
              <a:rPr lang="ru-RU" sz="1600" b="1" dirty="0" smtClean="0"/>
              <a:t> века, вернее, своеобразный  подтекст многих работ, сквозная идея или накапливающееся впечатление.</a:t>
            </a:r>
          </a:p>
          <a:p>
            <a:pPr algn="just"/>
            <a:r>
              <a:rPr lang="ru-RU" sz="1600" b="1" dirty="0" smtClean="0"/>
              <a:t>     Автор прослеживает развитие темы на материале разных видов искусства – живописи, рисунка, театральной декорации, анализирует творчество крупнейших художников современности</a:t>
            </a:r>
            <a:r>
              <a:rPr lang="ru-RU" sz="1600" dirty="0" smtClean="0"/>
              <a:t>. </a:t>
            </a:r>
            <a:endParaRPr lang="ru-RU" sz="1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3318" b="25623"/>
          <a:stretch>
            <a:fillRect/>
          </a:stretch>
        </p:blipFill>
        <p:spPr bwMode="auto">
          <a:xfrm rot="10800000">
            <a:off x="4860032" y="692696"/>
            <a:ext cx="385693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3250704" cy="1944216"/>
          </a:xfrm>
        </p:spPr>
        <p:txBody>
          <a:bodyPr>
            <a:noAutofit/>
          </a:bodyPr>
          <a:lstStyle/>
          <a:p>
            <a:r>
              <a:rPr lang="ru-RU" sz="1400" dirty="0" smtClean="0"/>
              <a:t>Щ1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П</a:t>
            </a:r>
            <a:r>
              <a:rPr lang="en-US" sz="1400" dirty="0" smtClean="0"/>
              <a:t>58  </a:t>
            </a:r>
            <a:r>
              <a:rPr lang="ru-RU" sz="1400" dirty="0" smtClean="0"/>
              <a:t>Популярная художественная энциклопедия: Архитектура. Живопись. Скульптура. Графика. Декоративное искусство / гл. ред. В.М. Полевой; ред. кол. В.Ф. Маркузон, Д.В. Сарабьянов, В.Д. Синюков. - М. : Большая Российская энциклопедия. – М., 1999. - 432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348880"/>
            <a:ext cx="3008313" cy="4331023"/>
          </a:xfrm>
        </p:spPr>
        <p:txBody>
          <a:bodyPr/>
          <a:lstStyle/>
          <a:p>
            <a:pPr algn="just"/>
            <a:r>
              <a:rPr lang="ru-RU" b="1" dirty="0" smtClean="0"/>
              <a:t>В Популярной художественной энциклопедии помещены статьи о видах искусства, художественных стилях и направлениях, наиболее распространенных терминах изобразительного, декоративно-прикладного искусства и архитектуры, краткие статьи об искусстве  отдельных народов, о городах, богатых художественными памятниками, о крупнейших художественных музеях и периодических изданиях в области архитектуры, изобразительного и декоративно-прикладного искусства, а также о выдающихся деятелях советского и мирового искусства. Издание богато иллюстрировано.</a:t>
            </a:r>
            <a:endParaRPr lang="ru-RU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5072" b="8961"/>
          <a:stretch>
            <a:fillRect/>
          </a:stretch>
        </p:blipFill>
        <p:spPr bwMode="auto">
          <a:xfrm rot="634180">
            <a:off x="4211960" y="332656"/>
            <a:ext cx="4248472" cy="5904656"/>
          </a:xfrm>
          <a:prstGeom prst="rect">
            <a:avLst/>
          </a:prstGeom>
          <a:noFill/>
          <a:ln w="34925">
            <a:solidFill>
              <a:srgbClr val="FFFFFF"/>
            </a:solidFill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3456384" cy="1080120"/>
          </a:xfrm>
        </p:spPr>
        <p:txBody>
          <a:bodyPr>
            <a:noAutofit/>
          </a:bodyPr>
          <a:lstStyle/>
          <a:p>
            <a:r>
              <a:rPr lang="ru-RU" sz="1400" dirty="0" smtClean="0"/>
              <a:t>Щ14 </a:t>
            </a:r>
            <a:r>
              <a:rPr lang="en-US" sz="1400" dirty="0" smtClean="0"/>
              <a:t/>
            </a:r>
            <a:br>
              <a:rPr lang="en-US" sz="1400" dirty="0" smtClean="0"/>
            </a:br>
            <a:r>
              <a:rPr lang="ru-RU" sz="1400" dirty="0" smtClean="0"/>
              <a:t>Д18 </a:t>
            </a:r>
            <a:r>
              <a:rPr lang="en-US" sz="1400" dirty="0" smtClean="0"/>
              <a:t> </a:t>
            </a:r>
            <a:r>
              <a:rPr lang="ru-RU" sz="1400" dirty="0" smtClean="0"/>
              <a:t>Даниэль С. От иконы до </a:t>
            </a:r>
            <a:br>
              <a:rPr lang="ru-RU" sz="1400" dirty="0" smtClean="0"/>
            </a:br>
            <a:r>
              <a:rPr lang="ru-RU" sz="1400" dirty="0" smtClean="0"/>
              <a:t> авангарда. Шедевры русской живописи / С. Даниэль. - СПб. : Азбука, 2000. - 368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420888"/>
            <a:ext cx="3384376" cy="4137323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/>
              <a:t>Альбом-путеводитель охватывает пять веков развития русской живописи от расцвета средневековой иконописи до авангарда </a:t>
            </a:r>
            <a:r>
              <a:rPr lang="en-US" sz="1600" b="1" dirty="0" smtClean="0"/>
              <a:t>XX </a:t>
            </a:r>
            <a:r>
              <a:rPr lang="ru-RU" sz="1600" b="1" dirty="0" smtClean="0"/>
              <a:t>века. Оригинальный  ракурс видения известных полотен дополняется рассказом о творчестве художников, репродукциями картин и их фрагментов.</a:t>
            </a:r>
          </a:p>
          <a:p>
            <a:pPr algn="just"/>
            <a:r>
              <a:rPr lang="ru-RU" sz="1600" b="1" dirty="0" smtClean="0"/>
              <a:t>Автор книги дает возможность читателю по-новому увидеть и понять давно знакомые работы.</a:t>
            </a:r>
            <a:endParaRPr lang="ru-RU" sz="1600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5302" b="1792"/>
          <a:stretch>
            <a:fillRect/>
          </a:stretch>
        </p:blipFill>
        <p:spPr bwMode="auto">
          <a:xfrm>
            <a:off x="4644008" y="476672"/>
            <a:ext cx="3577096" cy="574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hardEdge"/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20000">
              <a:srgbClr val="000040"/>
            </a:gs>
            <a:gs pos="50000">
              <a:srgbClr val="400040"/>
            </a:gs>
            <a:gs pos="75000">
              <a:srgbClr val="8F0040"/>
            </a:gs>
            <a:gs pos="89999">
              <a:srgbClr val="F27300"/>
            </a:gs>
            <a:gs pos="100000">
              <a:srgbClr val="FFBF00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568952" cy="61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971600" y="1124745"/>
            <a:ext cx="71287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Искусство        </a:t>
            </a:r>
          </a:p>
          <a:p>
            <a:pPr algn="ctr"/>
            <a:r>
              <a:rPr lang="ru-RU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2">
                    <a:lumMod val="2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современного  периода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1700808"/>
            <a:ext cx="84969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Древнерусское</a:t>
            </a:r>
          </a:p>
          <a:p>
            <a:pPr algn="ctr"/>
            <a:r>
              <a:rPr lang="ru-RU" sz="8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lumMod val="2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искусство</a:t>
            </a:r>
            <a:endParaRPr lang="ru-RU" sz="8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lumMod val="2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077072"/>
            <a:ext cx="216024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317500"/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25428" y="793860"/>
            <a:ext cx="7464279" cy="5300206"/>
          </a:xfrm>
          <a:noFill/>
          <a:ln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innerShdw blurRad="114300">
                    <a:prstClr val="black"/>
                  </a:innerShdw>
                </a:effectLst>
              </a:rPr>
              <a:t>Современное искусство в нынешнем своем виде сформировалось на рубеже 1960-70-х годов. Художественные искания того времени можно охарактеризовать как поиск альтернатив модернизму (зачастую это выливалось в отрицание через введение прямо противоположных модернизму принципов). Это выразилось в поиске новых образов, новых средств и материалов выражения, вплоть до дематериализации объекта (перформансы и хеппенинги). Многие художники последовали за французскими философами, предложившими термин «постмодернизм». Можно сказать, что произошел сдвиг от объекта к процессу.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innerShdw blurRad="114300">
                  <a:prstClr val="black"/>
                </a:innerShdw>
              </a:effectLst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60000"/>
                <a:lumOff val="40000"/>
              </a:schemeClr>
            </a:gs>
            <a:gs pos="50000">
              <a:srgbClr val="9CB86E"/>
            </a:gs>
            <a:gs pos="100000">
              <a:srgbClr val="156B13"/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9678" t="13321" r="25532" b="37469"/>
          <a:stretch>
            <a:fillRect/>
          </a:stretch>
        </p:blipFill>
        <p:spPr bwMode="auto">
          <a:xfrm rot="509424">
            <a:off x="2787295" y="169052"/>
            <a:ext cx="2463967" cy="2343642"/>
          </a:xfrm>
          <a:prstGeom prst="ellipse">
            <a:avLst/>
          </a:prstGeom>
          <a:ln>
            <a:solidFill>
              <a:srgbClr val="002060"/>
            </a:solidFill>
          </a:ln>
          <a:effectLst>
            <a:softEdge rad="63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31897" t="38066" r="7142" b="30314"/>
          <a:stretch>
            <a:fillRect/>
          </a:stretch>
        </p:blipFill>
        <p:spPr bwMode="auto">
          <a:xfrm>
            <a:off x="1187624" y="3212976"/>
            <a:ext cx="360040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400" dirty="0" smtClean="0"/>
              <a:t>Щ14</a:t>
            </a:r>
            <a:br>
              <a:rPr lang="ru-RU" sz="1400" dirty="0" smtClean="0"/>
            </a:br>
            <a:r>
              <a:rPr lang="ru-RU" sz="1400" dirty="0" smtClean="0"/>
              <a:t>Х 71  Холмогорова О.В. Соц-арт/ авт.- сост. О.В. Холмогорова. - М. : Галарт, 1994. – 160 с. (Новое искусство. </a:t>
            </a:r>
            <a:r>
              <a:rPr lang="en-US" sz="1400" dirty="0" smtClean="0"/>
              <a:t>XX </a:t>
            </a:r>
            <a:r>
              <a:rPr lang="ru-RU" sz="1400" dirty="0" smtClean="0"/>
              <a:t>век</a:t>
            </a:r>
            <a:r>
              <a:rPr lang="en-US" sz="1400" dirty="0" smtClean="0"/>
              <a:t>)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466728" cy="4281339"/>
          </a:xfrm>
        </p:spPr>
        <p:txBody>
          <a:bodyPr/>
          <a:lstStyle/>
          <a:p>
            <a:pPr algn="just"/>
            <a:endParaRPr lang="ru-RU" b="1" dirty="0" smtClean="0"/>
          </a:p>
          <a:p>
            <a:pPr algn="just"/>
            <a:r>
              <a:rPr lang="ru-RU" sz="1600" b="1" dirty="0" smtClean="0"/>
              <a:t>Альбом посвящен авангардному направлению в советском изобразительном искусстве – СОЦ-АРТу. Родившись как реакция на тотальное засилье в нашем обществе идеологической пропаганды, это направление избрало своеобразный путь иронического противостояния ей в гротескных, иронических образах.</a:t>
            </a:r>
            <a:endParaRPr lang="ru-RU" sz="1600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r="22122" b="22706"/>
          <a:stretch>
            <a:fillRect/>
          </a:stretch>
        </p:blipFill>
        <p:spPr bwMode="auto">
          <a:xfrm>
            <a:off x="4788024" y="1196752"/>
            <a:ext cx="3744416" cy="508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7" name="TextBox 6"/>
          <p:cNvSpPr txBox="1"/>
          <p:nvPr/>
        </p:nvSpPr>
        <p:spPr>
          <a:xfrm rot="20096555">
            <a:off x="781530" y="3983202"/>
            <a:ext cx="65120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СОЦ-АРТ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75000"/>
              </a:schemeClr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Щ1</a:t>
            </a:r>
            <a:br>
              <a:rPr lang="ru-RU" sz="1400" dirty="0" smtClean="0"/>
            </a:br>
            <a:r>
              <a:rPr lang="ru-RU" sz="1400" dirty="0" smtClean="0"/>
              <a:t>Б 90 Бубнова Л. Александр Васин / Л. Бубнова. - М. : Советский художник, 1972. – 168 с.</a:t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178696" cy="4691063"/>
          </a:xfrm>
        </p:spPr>
        <p:txBody>
          <a:bodyPr>
            <a:normAutofit/>
          </a:bodyPr>
          <a:lstStyle/>
          <a:p>
            <a:pPr algn="just"/>
            <a:r>
              <a:rPr lang="ru-RU" sz="1600" b="1" dirty="0" smtClean="0"/>
              <a:t>Объектом исследования в монографии является творчество </a:t>
            </a:r>
          </a:p>
          <a:p>
            <a:pPr algn="just"/>
            <a:r>
              <a:rPr lang="ru-RU" sz="1600" b="1" dirty="0" smtClean="0"/>
              <a:t>А. Васина – молодого художника-графика</a:t>
            </a:r>
            <a:r>
              <a:rPr lang="en-US" sz="1600" b="1" dirty="0" smtClean="0"/>
              <a:t> </a:t>
            </a:r>
            <a:r>
              <a:rPr lang="ru-RU" sz="1600" b="1" dirty="0" smtClean="0"/>
              <a:t>1960-х годов.</a:t>
            </a:r>
          </a:p>
          <a:p>
            <a:pPr algn="just"/>
            <a:r>
              <a:rPr lang="ru-RU" sz="1600" b="1" dirty="0" smtClean="0"/>
              <a:t>На выставках этих лет появилась целая плеяда молодых художников, которые, продолжая лучшие традиции советского искусства, утверждали своим творчеством идеи высокой гражданственности, мужественно и смело оценивали события современной жизни.</a:t>
            </a:r>
            <a:endParaRPr lang="ru-RU" sz="1600" b="1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620" r="23838" b="28496"/>
          <a:stretch>
            <a:fillRect/>
          </a:stretch>
        </p:blipFill>
        <p:spPr bwMode="auto">
          <a:xfrm rot="697164">
            <a:off x="4855625" y="639368"/>
            <a:ext cx="3514097" cy="4604038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  <a:miter lim="800000"/>
            <a:headEnd/>
            <a:tailEnd/>
          </a:ln>
          <a:effectLst>
            <a:reflection blurRad="6350" stA="50000" endA="295" endPos="92000" dist="1016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5" name="TextBox 4"/>
          <p:cNvSpPr txBox="1"/>
          <p:nvPr/>
        </p:nvSpPr>
        <p:spPr>
          <a:xfrm rot="20778612">
            <a:off x="953667" y="4941925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ГРАФИКА</a:t>
            </a:r>
            <a:endParaRPr lang="ru-RU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20577399">
            <a:off x="3491880" y="4653136"/>
            <a:ext cx="762384" cy="4846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002060"/>
                </a:solidFill>
              </a:ln>
              <a:noFill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547664" y="6093296"/>
            <a:ext cx="504056" cy="504056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rot="5400000">
            <a:off x="3059832" y="6497960"/>
            <a:ext cx="7200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3203848" y="6669360"/>
            <a:ext cx="9361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ый треугольник 11"/>
          <p:cNvSpPr/>
          <p:nvPr/>
        </p:nvSpPr>
        <p:spPr>
          <a:xfrm>
            <a:off x="611560" y="5733256"/>
            <a:ext cx="576064" cy="648072"/>
          </a:xfrm>
          <a:prstGeom prst="rtTriangl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25000">
              <a:srgbClr val="21D6E0"/>
            </a:gs>
            <a:gs pos="75000">
              <a:srgbClr val="FFC000"/>
            </a:gs>
            <a:gs pos="100000">
              <a:srgbClr val="005CBF"/>
            </a:gs>
          </a:gsLst>
          <a:path path="rect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3008313" cy="1427758"/>
          </a:xfrm>
        </p:spPr>
        <p:txBody>
          <a:bodyPr>
            <a:normAutofit/>
          </a:bodyPr>
          <a:lstStyle/>
          <a:p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Иллюстрация к произведению </a:t>
            </a:r>
            <a:b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14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Ф. Достоевского «Дядюшкин сон». Художник А. Васин, 1970 год.</a:t>
            </a:r>
            <a:endParaRPr lang="ru-RU" sz="14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83768" y="4797152"/>
            <a:ext cx="3008313" cy="1329011"/>
          </a:xfrm>
        </p:spPr>
        <p:txBody>
          <a:bodyPr/>
          <a:lstStyle/>
          <a:p>
            <a:r>
              <a:rPr lang="ru-RU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Баркасы. </a:t>
            </a:r>
          </a:p>
          <a:p>
            <a:r>
              <a:rPr lang="ru-RU" b="1" dirty="0" smtClean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Художник А. Васин, 1968 год.</a:t>
            </a:r>
            <a:endParaRPr lang="ru-RU" b="1" dirty="0">
              <a:ln w="12700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7280" t="33005" r="4521" b="4252"/>
          <a:stretch>
            <a:fillRect/>
          </a:stretch>
        </p:blipFill>
        <p:spPr bwMode="auto">
          <a:xfrm>
            <a:off x="3419872" y="260648"/>
            <a:ext cx="288032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 l="4478" t="28080" r="25138" b="31315"/>
          <a:stretch>
            <a:fillRect/>
          </a:stretch>
        </p:blipFill>
        <p:spPr bwMode="auto">
          <a:xfrm>
            <a:off x="5724128" y="4221088"/>
            <a:ext cx="302433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75000"/>
              </a:schemeClr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116632"/>
            <a:ext cx="4824536" cy="5377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blurRad="6350" stA="50000" endA="300" endPos="55500" dist="50800" dir="5400000" sy="-100000" algn="bl" rotWithShape="0"/>
            <a:softEdge rad="12700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</p:pic>
      <p:sp>
        <p:nvSpPr>
          <p:cNvPr id="5" name="Прямоугольник 4"/>
          <p:cNvSpPr/>
          <p:nvPr/>
        </p:nvSpPr>
        <p:spPr>
          <a:xfrm>
            <a:off x="539552" y="908720"/>
            <a:ext cx="295232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Современное искусство постоянно развивается и ищет новые пути своего развития,  культивируется современным обществом. Облик и содержание современного искусства определяется общественным мнением и общественным заказом различных слоев общества. </a:t>
            </a:r>
          </a:p>
          <a:p>
            <a:r>
              <a:rPr lang="ru-RU" sz="1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Повсеместно создаются музеи и центры современного искусства, регулярно проводятся выставки.</a:t>
            </a:r>
            <a:endParaRPr lang="ru-RU" sz="1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1052736"/>
            <a:ext cx="4752529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  <a:softEdge rad="317500"/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4835" y="379459"/>
            <a:ext cx="2592288" cy="5688632"/>
          </a:xfrm>
        </p:spPr>
        <p:txBody>
          <a:bodyPr>
            <a:normAutofit/>
          </a:bodyPr>
          <a:lstStyle/>
          <a:p>
            <a:pPr algn="just"/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</a:rPr>
              <a:t>Изобразительное искусство всегда созвучно своему времени, оно современно и отражает мировоззрение общества в целом. В свою очередь, изобразительное искусство оказывает сильное влияние на массы, поэтому так важно, отношение самого художника к жизни. Развитие многообразных искаженных направлений в изобразительном искусстве, так называемого псевдоискусства, созвучно своей эпохе.  Вся история искусств и архитектуры представляет собой живую ткань, постоянно развивающуюся и изменяющуюся. В любую из эпох, будь то классическое искусство Греции , итальянский Ренессанс или древнерусское искусство, происходила борьба тенденций, влияний, борьба старых представлений с возникающими качественно новыми проявлениями.</a:t>
            </a:r>
            <a:endParaRPr lang="ru-RU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CEBF5"/>
            </a:gs>
            <a:gs pos="8000">
              <a:srgbClr val="83A7C3"/>
            </a:gs>
            <a:gs pos="13000">
              <a:srgbClr val="768FB9"/>
            </a:gs>
            <a:gs pos="21001">
              <a:srgbClr val="83A7C3"/>
            </a:gs>
            <a:gs pos="52000">
              <a:srgbClr val="FFFFFF"/>
            </a:gs>
            <a:gs pos="56000">
              <a:srgbClr val="9C6563"/>
            </a:gs>
            <a:gs pos="58000">
              <a:srgbClr val="80302D"/>
            </a:gs>
            <a:gs pos="71001">
              <a:srgbClr val="C0524E"/>
            </a:gs>
            <a:gs pos="94000">
              <a:srgbClr val="EBDAD4"/>
            </a:gs>
            <a:gs pos="100000">
              <a:srgbClr val="55261C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92696"/>
            <a:ext cx="828092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     </a:t>
            </a:r>
            <a:r>
              <a:rPr lang="ru-RU" sz="36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Русское искусство формировалось в столкновении двух укладов – патриархального и феодального и двух религий – язычества и христианства. И как следы патриархального образа жизни еще долго прослеживались в феодальной Руси, так и язычество напоминало о себе почти во всех видах искусств.</a:t>
            </a:r>
            <a:endParaRPr lang="ru-RU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1600" dirty="0" smtClean="0"/>
              <a:t>Щ14   </a:t>
            </a:r>
            <a:br>
              <a:rPr lang="ru-RU" sz="1600" dirty="0" smtClean="0"/>
            </a:br>
            <a:r>
              <a:rPr lang="ru-RU" sz="1600" dirty="0" smtClean="0"/>
              <a:t>Б 89  Брюсова В.Г. Андрей Рублев и московская школа живописи / В.Г. Брюсов. - М. : Русский мир, 1998. - 192 с.</a:t>
            </a:r>
            <a:endParaRPr lang="ru-RU" sz="16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7"/>
            <a:ext cx="3008313" cy="2160240"/>
          </a:xfrm>
        </p:spPr>
        <p:txBody>
          <a:bodyPr/>
          <a:lstStyle/>
          <a:p>
            <a:pPr algn="just"/>
            <a:r>
              <a:rPr lang="ru-RU" dirty="0" smtClean="0"/>
              <a:t>   </a:t>
            </a:r>
            <a:r>
              <a:rPr lang="ru-RU" sz="1600" b="1" dirty="0" smtClean="0"/>
              <a:t>Исследовательская и практическая работа по реставрации произведений Андрея Рублева и иконописцев его круга, позволила автору, профессору В.Г. Брюсову, по-новому раскрыть творчество великого русского художника.</a:t>
            </a:r>
          </a:p>
          <a:p>
            <a:pPr algn="just"/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417" b="17785"/>
          <a:stretch>
            <a:fillRect/>
          </a:stretch>
        </p:blipFill>
        <p:spPr bwMode="auto">
          <a:xfrm>
            <a:off x="4211960" y="476672"/>
            <a:ext cx="4225168" cy="604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1" dirty="0" smtClean="0"/>
              <a:t>Спас. Андрей Рублев, Даниил Черный и мастерская.</a:t>
            </a:r>
            <a:br>
              <a:rPr lang="ru-RU" sz="2800" b="1" dirty="0" smtClean="0"/>
            </a:br>
            <a:r>
              <a:rPr lang="ru-RU" sz="2800" b="1" dirty="0" smtClean="0"/>
              <a:t> Икона выполнена в 1410 - 1420-е годы</a:t>
            </a:r>
            <a:endParaRPr lang="ru-RU" sz="2800" b="1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340768"/>
            <a:ext cx="4176713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270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3384376" cy="116205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Щ14 </a:t>
            </a:r>
            <a:br>
              <a:rPr lang="ru-RU" sz="1400" dirty="0" smtClean="0"/>
            </a:br>
            <a:r>
              <a:rPr lang="ru-RU" sz="1400" dirty="0" smtClean="0"/>
              <a:t>М31  Масленицын  С.И.  Живопись   </a:t>
            </a:r>
            <a:br>
              <a:rPr lang="ru-RU" sz="1400" dirty="0" smtClean="0"/>
            </a:br>
            <a:r>
              <a:rPr lang="ru-RU" sz="1400" dirty="0" smtClean="0"/>
              <a:t> Владимиро-Суздальской Руси </a:t>
            </a:r>
            <a:br>
              <a:rPr lang="ru-RU" sz="1400" dirty="0" smtClean="0"/>
            </a:br>
            <a:r>
              <a:rPr lang="ru-RU" sz="1400" dirty="0" smtClean="0"/>
              <a:t>1157-1238 годы/ С.И. Масленицын. - М. : Изобр. искусство, 1998. - 264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2564904"/>
            <a:ext cx="3312368" cy="295232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/>
              <a:t>         </a:t>
            </a:r>
            <a:r>
              <a:rPr lang="ru-RU" sz="1600" b="1" dirty="0" smtClean="0"/>
              <a:t>В книге рассматриваются произведения  монументальной, станковой живописи  и книжной миниатюры, созданные в 1157-1238 годах по заказу владимирских князей. Дается историческое обоснование выбора определенных сюжетов, устанавливается их связь с искусством Византии и впервые предлагаются конкретные датировки произведений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1800" b="26185"/>
          <a:stretch>
            <a:fillRect/>
          </a:stretch>
        </p:blipFill>
        <p:spPr bwMode="auto">
          <a:xfrm>
            <a:off x="4572000" y="476672"/>
            <a:ext cx="38884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3528392" cy="1162050"/>
          </a:xfrm>
        </p:spPr>
        <p:txBody>
          <a:bodyPr>
            <a:noAutofit/>
          </a:bodyPr>
          <a:lstStyle/>
          <a:p>
            <a:r>
              <a:rPr lang="ru-RU" sz="1400" dirty="0" smtClean="0"/>
              <a:t>Щ14   </a:t>
            </a:r>
            <a:br>
              <a:rPr lang="ru-RU" sz="1400" dirty="0" smtClean="0"/>
            </a:br>
            <a:r>
              <a:rPr lang="ru-RU" sz="1400" dirty="0" smtClean="0"/>
              <a:t>И42  Иконы Твери, Новгорода, </a:t>
            </a:r>
            <a:br>
              <a:rPr lang="ru-RU" sz="1400" dirty="0" smtClean="0"/>
            </a:br>
            <a:r>
              <a:rPr lang="ru-RU" sz="1400" dirty="0" smtClean="0"/>
              <a:t> Пскова </a:t>
            </a:r>
            <a:r>
              <a:rPr lang="en-US" sz="1400" dirty="0" smtClean="0"/>
              <a:t>XV-XVI</a:t>
            </a:r>
            <a:r>
              <a:rPr lang="ru-RU" sz="1400" dirty="0" smtClean="0"/>
              <a:t> вв. /ред.-сост.  Л.М. Елисеева, В.М. Сорокатый. – М. : Индрик, 2000. - 416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44824"/>
            <a:ext cx="3250704" cy="4281339"/>
          </a:xfrm>
        </p:spPr>
        <p:txBody>
          <a:bodyPr/>
          <a:lstStyle/>
          <a:p>
            <a:pPr algn="just"/>
            <a:r>
              <a:rPr lang="ru-RU" dirty="0" smtClean="0"/>
              <a:t>    </a:t>
            </a:r>
            <a:r>
              <a:rPr lang="ru-RU" sz="1600" b="1" dirty="0" smtClean="0"/>
              <a:t>Коллекция икон из Центрального музея древнерусской культуры и искусства имени Андрея Рублева сложилась практически на памяти одного поколения.</a:t>
            </a:r>
          </a:p>
          <a:p>
            <a:pPr algn="just"/>
            <a:r>
              <a:rPr lang="ru-RU" sz="1600" b="1" dirty="0" smtClean="0"/>
              <a:t>    Иконное собрание Музея не велико, в сравнении с крупнейшими отечественными коллекциями в качественном отношении, но, безусловно, равно им. </a:t>
            </a:r>
          </a:p>
          <a:p>
            <a:pPr algn="just"/>
            <a:r>
              <a:rPr lang="ru-RU" sz="1600" b="1" dirty="0" smtClean="0"/>
              <a:t>Без этой коллекции невозможно полноценное освещение художественной и культурной  жизни России.</a:t>
            </a:r>
            <a:endParaRPr lang="ru-RU" sz="1600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0460" b="19684"/>
          <a:stretch>
            <a:fillRect/>
          </a:stretch>
        </p:blipFill>
        <p:spPr bwMode="auto">
          <a:xfrm flipH="1" flipV="1">
            <a:off x="5004048" y="974924"/>
            <a:ext cx="3600400" cy="5255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2880320" cy="1211734"/>
          </a:xfrm>
        </p:spPr>
        <p:txBody>
          <a:bodyPr>
            <a:noAutofit/>
          </a:bodyPr>
          <a:lstStyle/>
          <a:p>
            <a:r>
              <a:rPr lang="ru-RU" sz="1400" dirty="0" smtClean="0"/>
              <a:t>Щ14(2) </a:t>
            </a:r>
            <a:br>
              <a:rPr lang="ru-RU" sz="1400" dirty="0" smtClean="0"/>
            </a:br>
            <a:r>
              <a:rPr lang="ru-RU" sz="1400" dirty="0" smtClean="0"/>
              <a:t>Б26   Барская Н.А. Сюжеты и образы древнерусской живописи/ Н. А. Барская. - М. : Просвещение, 1993. - 223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348880"/>
            <a:ext cx="3008313" cy="3600400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ru-RU" dirty="0" smtClean="0"/>
              <a:t>    </a:t>
            </a:r>
            <a:r>
              <a:rPr lang="ru-RU" sz="1900" b="1" dirty="0" smtClean="0"/>
              <a:t>Древнерусская живопись – одна из признанных вершин мирового искусства – в силу особенностей своей тематики, сюжетно- образного строя и художественного языка еще мало по-настоящему понятна и доступна современному зрителю.</a:t>
            </a:r>
          </a:p>
          <a:p>
            <a:pPr algn="just"/>
            <a:r>
              <a:rPr lang="ru-RU" sz="1900" b="1" dirty="0" smtClean="0"/>
              <a:t>   В книге подробно рассказывается о её исторических и социально-духовных корнях, связанных с общественной жизнью наших предков.</a:t>
            </a:r>
            <a:endParaRPr lang="ru-RU" sz="1900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1820"/>
          <a:stretch>
            <a:fillRect/>
          </a:stretch>
        </p:blipFill>
        <p:spPr bwMode="auto">
          <a:xfrm rot="5400000">
            <a:off x="3414863" y="1273769"/>
            <a:ext cx="6264697" cy="452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1666</TotalTime>
  <Words>1471</Words>
  <Application>Microsoft Office PowerPoint</Application>
  <PresentationFormat>Экран (4:3)</PresentationFormat>
  <Paragraphs>86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37" baseType="lpstr">
      <vt:lpstr>Тема Office</vt:lpstr>
      <vt:lpstr>Бумажная</vt:lpstr>
      <vt:lpstr>Связь времен:  от иконописи  до истории русской культуры</vt:lpstr>
      <vt:lpstr>Слайд 2</vt:lpstr>
      <vt:lpstr>Слайд 3</vt:lpstr>
      <vt:lpstr>Слайд 4</vt:lpstr>
      <vt:lpstr>Щ14    Б 89  Брюсова В.Г. Андрей Рублев и московская школа живописи / В.Г. Брюсов. - М. : Русский мир, 1998. - 192 с.</vt:lpstr>
      <vt:lpstr>Спас. Андрей Рублев, Даниил Черный и мастерская.  Икона выполнена в 1410 - 1420-е годы</vt:lpstr>
      <vt:lpstr>Щ14  М31  Масленицын  С.И.  Живопись     Владимиро-Суздальской Руси  1157-1238 годы/ С.И. Масленицын. - М. : Изобр. искусство, 1998. - 264 с.</vt:lpstr>
      <vt:lpstr>Щ14    И42  Иконы Твери, Новгорода,   Пскова XV-XVI вв. /ред.-сост.  Л.М. Елисеева, В.М. Сорокатый. – М. : Индрик, 2000. - 416 с.</vt:lpstr>
      <vt:lpstr>Щ14(2)  Б26   Барская Н.А. Сюжеты и образы древнерусской живописи/ Н. А. Барская. - М. : Просвещение, 1993. - 223 с.</vt:lpstr>
      <vt:lpstr>Щ03  Б61  Биллингтон Д.Х. Лики России.   Страдание, надежда и созидание в русской культуре/Д.Х. Биллингтон ; пер. с англ. О.А. Алякрицкого. - М. : Логос, 2001. - 248с.</vt:lpstr>
      <vt:lpstr>Щ11    Б 92   Бусева-Давыдова И.А.   Каменное зодчество Древней Руси / И. А. Бусева-Давыдова; вступит. ст. В.Д. Черного. - М. : Дет. лит., 1989. - 144 с.</vt:lpstr>
      <vt:lpstr>  Щ11 Б 92  Бусева-Давыдова И.Л.     Храмы  Московского Кремля   святыни и древности / И.Л. Бусева. -Давыдова. - М. : МАИК «Наука», 1997. - 368 с.            </vt:lpstr>
      <vt:lpstr>Слайд 13</vt:lpstr>
      <vt:lpstr>Слайд 14</vt:lpstr>
      <vt:lpstr>Щ11  О-34  Овсянников Ю.М. Великие   зодчие Санкт-Петербурга. Трезини.  Расстрелли. Росси / Ю.М. Овсянников. - СПб. : «Искусство-СПб», 2000. - 632 с.</vt:lpstr>
      <vt:lpstr>Щ03  И 46   Ильина Т.В. Русское искусство XVIII  века : учебник / Т.В. Ильина. - М. : Высш. школа, 1999. - 399 с.</vt:lpstr>
      <vt:lpstr>Щ03   П30  Петров-Стромский В.Ф. Тысяча лет  русского искусства: история, эстетика, культурология / В.Ф. Петров-Стромский. - М. : ТЕРРА, 1999. - 352 с.</vt:lpstr>
      <vt:lpstr>Щ03(2)  И46     Ильина Т.В. История   искусств. Отечественное искусство: учебник / Т.В. Ильина. - 3-е изд., перераб. и доп. - М. : Высшая школа, 2000. - 407 с.</vt:lpstr>
      <vt:lpstr>Щ03  Г 54  Глинка Н.И. Беседы о русском     искусстве. XVIII  век / Н.И. Глинка. - СПб. : Книжный мир, 2001. - 256 с.</vt:lpstr>
      <vt:lpstr>Слайд 20</vt:lpstr>
      <vt:lpstr>Слайд 21</vt:lpstr>
      <vt:lpstr>Щ14 В31 Верещагина А.Г. Историческая картина в русском искусстве. Шестидесятые годы XIX века / А.Г. Верещагина – М. : Искусство, 1990. - 227 с.</vt:lpstr>
      <vt:lpstr>Щ11   А82  Аркин Д.Е. Образы  архитектуры и образы скульптуры / Д.Е. Аркин. - М. : Искусство, 1990. –  400 с.</vt:lpstr>
      <vt:lpstr>Щ  М63   Мир русской культуры: энциклопедический справочник. - М. : Вече, 2000. - 624 с.</vt:lpstr>
      <vt:lpstr>Щ103  С20    Сарабьянов Д.В. История   русского искусства конца XIX –начала XX века: учебное пособие / Д.В. Сарабьянов. - М. : Изд-во МГУ, 1993. – 320 с.</vt:lpstr>
      <vt:lpstr>Щ03  П62  Поспелов Г.Г. Русское искусство начала XX века. Судьба и облик России / Г.Г. Поспелов. - М. : Наука, 2000. - 128 с.</vt:lpstr>
      <vt:lpstr>Щ1  П58  Популярная художественная энциклопедия: Архитектура. Живопись. Скульптура. Графика. Декоративное искусство / гл. ред. В.М. Полевой; ред. кол. В.Ф. Маркузон, Д.В. Сарабьянов, В.Д. Синюков. - М. : Большая Российская энциклопедия. – М., 1999. - 432 с.</vt:lpstr>
      <vt:lpstr>Щ14  Д18  Даниэль С. От иконы до   авангарда. Шедевры русской живописи / С. Даниэль. - СПб. : Азбука, 2000. - 368 с.</vt:lpstr>
      <vt:lpstr>Слайд 29</vt:lpstr>
      <vt:lpstr>Современное искусство в нынешнем своем виде сформировалось на рубеже 1960-70-х годов. Художественные искания того времени можно охарактеризовать как поиск альтернатив модернизму (зачастую это выливалось в отрицание через введение прямо противоположных модернизму принципов). Это выразилось в поиске новых образов, новых средств и материалов выражения, вплоть до дематериализации объекта (перформансы и хеппенинги). Многие художники последовали за французскими философами, предложившими термин «постмодернизм». Можно сказать, что произошел сдвиг от объекта к процессу.</vt:lpstr>
      <vt:lpstr>Щ14 Х 71  Холмогорова О.В. Соц-арт/ авт.- сост. О.В. Холмогорова. - М. : Галарт, 1994. – 160 с. (Новое искусство. XX век)</vt:lpstr>
      <vt:lpstr>Щ1 Б 90 Бубнова Л. Александр Васин / Л. Бубнова. - М. : Советский художник, 1972. – 168 с. </vt:lpstr>
      <vt:lpstr>Иллюстрация к произведению  Ф. Достоевского «Дядюшкин сон». Художник А. Васин, 1970 год.</vt:lpstr>
      <vt:lpstr>Слайд 34</vt:lpstr>
      <vt:lpstr>Изобразительное искусство всегда созвучно своему времени, оно современно и отражает мировоззрение общества в целом. В свою очередь, изобразительное искусство оказывает сильное влияние на массы, поэтому так важно, отношение самого художника к жизни. Развитие многообразных искаженных направлений в изобразительном искусстве, так называемого псевдоискусства, созвучно своей эпохе.  Вся история искусств и архитектуры представляет собой живую ткань, постоянно развивающуюся и изменяющуюся. В любую из эпох, будь то классическое искусство Греции , итальянский Ренессанс или древнерусское искусство, происходила борьба тенденций, влияний, борьба старых представлений с возникающими качественно новыми проявлениями.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biblio_1</dc:creator>
  <cp:lastModifiedBy>biblio_1</cp:lastModifiedBy>
  <cp:revision>234</cp:revision>
  <dcterms:created xsi:type="dcterms:W3CDTF">2012-06-08T12:34:04Z</dcterms:created>
  <dcterms:modified xsi:type="dcterms:W3CDTF">2012-10-04T05:11:23Z</dcterms:modified>
</cp:coreProperties>
</file>